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koto" panose="020B0604020202020204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Roboto Bold" panose="020000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7" d="100"/>
          <a:sy n="37" d="100"/>
        </p:scale>
        <p:origin x="1060" y="4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57" b="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895581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30235" y="-5314"/>
            <a:ext cx="13662208" cy="657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7"/>
              </a:lnSpc>
            </a:pPr>
            <a:r>
              <a:rPr lang="en-US" sz="746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Anomaly Detection in Cloud Server Logs Using Basic Text Mining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0235" y="6474483"/>
            <a:ext cx="14302955" cy="328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7"/>
              </a:lnSpc>
            </a:pPr>
            <a:r>
              <a:rPr lang="en-US" sz="46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VARSHITHA YANAMALA</a:t>
            </a:r>
          </a:p>
          <a:p>
            <a:pPr algn="ctr">
              <a:lnSpc>
                <a:spcPts val="6507"/>
              </a:lnSpc>
            </a:pPr>
            <a:r>
              <a:rPr lang="en-US" sz="46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603 - PLATFORMS FOR BIG DATA PROCESSING</a:t>
            </a:r>
          </a:p>
          <a:p>
            <a:pPr algn="ctr">
              <a:lnSpc>
                <a:spcPts val="6507"/>
              </a:lnSpc>
            </a:pPr>
            <a:r>
              <a:rPr lang="en-US" sz="46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UNIVERSITY OF MARYLAND, BALTIMORE COUNTY</a:t>
            </a:r>
          </a:p>
          <a:p>
            <a:pPr algn="ctr">
              <a:lnSpc>
                <a:spcPts val="6507"/>
              </a:lnSpc>
            </a:pPr>
            <a:r>
              <a:rPr lang="en-US" sz="46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PROF. NAJAM HASSAN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858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179048" y="7745411"/>
            <a:ext cx="5387627" cy="4114800"/>
          </a:xfrm>
          <a:custGeom>
            <a:avLst/>
            <a:gdLst/>
            <a:ahLst/>
            <a:cxnLst/>
            <a:rect l="l" t="t" r="r" b="b"/>
            <a:pathLst>
              <a:path w="5387627" h="4114800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59678" y="-507606"/>
            <a:ext cx="3214130" cy="2946694"/>
          </a:xfrm>
          <a:custGeom>
            <a:avLst/>
            <a:gdLst/>
            <a:ahLst/>
            <a:cxnLst/>
            <a:rect l="l" t="t" r="r" b="b"/>
            <a:pathLst>
              <a:path w="3214130" h="2946694">
                <a:moveTo>
                  <a:pt x="0" y="0"/>
                </a:moveTo>
                <a:lnTo>
                  <a:pt x="3214130" y="0"/>
                </a:lnTo>
                <a:lnTo>
                  <a:pt x="3214130" y="2946694"/>
                </a:lnTo>
                <a:lnTo>
                  <a:pt x="0" y="2946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09048" y="2324788"/>
            <a:ext cx="15321143" cy="63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Luo, Z., He, K., &amp; Yu, Z. (2021). A Robust Unsupervised Anomaly Detection Framework. Applied Intelligence, 52, 6022–6036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Alzoubi, Y. I., Mishra, A., &amp; Topcu, A. E. (2024). Research Trends in Deep Learning and Machine Learning for Cloud Computing Security. Artificial Intelligence Review, 57, 132. 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Zhang, B., Zhang, H., &amp; Moscato, P. (2020). Anomaly Detection via Mining Numerical Workflow Relations from Logs. IEEE Symposium on Reliable Distributed Systems (SRDS). 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Jayaweera, M. P. G. K., Kithulwatta, W. M. C. J. T., &amp; Rathnayaka, R. M. K. T. (2023). Detect Anomalies in Cloud Platforms by Using Network Data: A Review. Cluster Computing, 26, 3279– 3289.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Shahzad, F., Mannan, A., Javed, A. R., Almadhor, A. S., Baker, T., &amp; Al-Jumeily, D. (2022). CloudBased Multiclass Anomaly Detection and Categorization Using Ensemble Learning. Journal of Cloud Computing, 11(74).</a:t>
            </a:r>
          </a:p>
        </p:txBody>
      </p:sp>
      <p:sp>
        <p:nvSpPr>
          <p:cNvPr id="9" name="Freeform 9"/>
          <p:cNvSpPr/>
          <p:nvPr/>
        </p:nvSpPr>
        <p:spPr>
          <a:xfrm>
            <a:off x="6164382" y="690183"/>
            <a:ext cx="1165398" cy="1082155"/>
          </a:xfrm>
          <a:custGeom>
            <a:avLst/>
            <a:gdLst/>
            <a:ahLst/>
            <a:cxnLst/>
            <a:rect l="l" t="t" r="r" b="b"/>
            <a:pathLst>
              <a:path w="1165398" h="1082155">
                <a:moveTo>
                  <a:pt x="0" y="0"/>
                </a:moveTo>
                <a:lnTo>
                  <a:pt x="1165398" y="0"/>
                </a:lnTo>
                <a:lnTo>
                  <a:pt x="1165398" y="1082155"/>
                </a:lnTo>
                <a:lnTo>
                  <a:pt x="0" y="1082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11742" y="5760283"/>
            <a:ext cx="4571458" cy="4274313"/>
          </a:xfrm>
          <a:custGeom>
            <a:avLst/>
            <a:gdLst/>
            <a:ahLst/>
            <a:cxnLst/>
            <a:rect l="l" t="t" r="r" b="b"/>
            <a:pathLst>
              <a:path w="4571458" h="4274313">
                <a:moveTo>
                  <a:pt x="0" y="0"/>
                </a:moveTo>
                <a:lnTo>
                  <a:pt x="4571458" y="0"/>
                </a:lnTo>
                <a:lnTo>
                  <a:pt x="4571458" y="4274313"/>
                </a:lnTo>
                <a:lnTo>
                  <a:pt x="0" y="4274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47785" y="4245631"/>
            <a:ext cx="8992430" cy="121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8698" spc="-9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44626" y="6415694"/>
            <a:ext cx="1897725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141792" y="0"/>
            <a:ext cx="4117508" cy="4336121"/>
          </a:xfrm>
          <a:custGeom>
            <a:avLst/>
            <a:gdLst/>
            <a:ahLst/>
            <a:cxnLst/>
            <a:rect l="l" t="t" r="r" b="b"/>
            <a:pathLst>
              <a:path w="4117508" h="4336121">
                <a:moveTo>
                  <a:pt x="0" y="0"/>
                </a:moveTo>
                <a:lnTo>
                  <a:pt x="4117508" y="0"/>
                </a:lnTo>
                <a:lnTo>
                  <a:pt x="4117508" y="4336121"/>
                </a:lnTo>
                <a:lnTo>
                  <a:pt x="0" y="433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30868" y="-68580"/>
            <a:ext cx="7782166" cy="6498562"/>
          </a:xfrm>
          <a:custGeom>
            <a:avLst/>
            <a:gdLst/>
            <a:ahLst/>
            <a:cxnLst/>
            <a:rect l="l" t="t" r="r" b="b"/>
            <a:pathLst>
              <a:path w="7782166" h="6848007">
                <a:moveTo>
                  <a:pt x="0" y="0"/>
                </a:moveTo>
                <a:lnTo>
                  <a:pt x="7782166" y="0"/>
                </a:lnTo>
                <a:lnTo>
                  <a:pt x="7782166" y="6848006"/>
                </a:lnTo>
                <a:lnTo>
                  <a:pt x="0" y="6848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51" t="-5019" r="-1409" b="-148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4216" y="1708314"/>
            <a:ext cx="9146652" cy="80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6"/>
              </a:lnSpc>
            </a:pPr>
            <a:r>
              <a:rPr lang="en-US" sz="492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080" y="6610956"/>
            <a:ext cx="5884711" cy="55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THESIS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5442" y="6610956"/>
            <a:ext cx="4769254" cy="55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ARGUMENTS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4216" y="7515200"/>
            <a:ext cx="6330274" cy="215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2765" spc="-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Basic text mining techniques efficiently detect anomalies in cloud server logs, enhancing system monitoring and mitigating risks.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4491" y="7534250"/>
            <a:ext cx="5642777" cy="247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856" lvl="1" indent="-275928" algn="l">
              <a:lnSpc>
                <a:spcPts val="3977"/>
              </a:lnSpc>
              <a:buFont typeface="Arial"/>
              <a:buChar char="•"/>
            </a:pPr>
            <a:r>
              <a:rPr lang="en-US" sz="2556" spc="-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Traditional methods are inadequate for modern cloud environments.</a:t>
            </a:r>
          </a:p>
          <a:p>
            <a:pPr marL="551856" lvl="1" indent="-275928" algn="l">
              <a:lnSpc>
                <a:spcPts val="3977"/>
              </a:lnSpc>
              <a:buFont typeface="Arial"/>
              <a:buChar char="•"/>
            </a:pPr>
            <a:r>
              <a:rPr lang="en-US" sz="2556" spc="-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 mining combined with machine learning is scalable and adaptable.</a:t>
            </a:r>
          </a:p>
          <a:p>
            <a:pPr algn="l">
              <a:lnSpc>
                <a:spcPts val="3977"/>
              </a:lnSpc>
            </a:pPr>
            <a:endParaRPr lang="en-US" sz="2556" spc="-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055004" y="6610956"/>
            <a:ext cx="3330872" cy="55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428" y="7284844"/>
            <a:ext cx="3584023" cy="297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556" spc="-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Covers preprocessing, algorithms, challenges, and societal impacts of text mining in cloud log anomaly detection.</a:t>
            </a:r>
          </a:p>
          <a:p>
            <a:pPr algn="l">
              <a:lnSpc>
                <a:spcPts val="3977"/>
              </a:lnSpc>
            </a:pPr>
            <a:endParaRPr lang="en-US" sz="2556" spc="-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429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04445" y="7475939"/>
            <a:ext cx="2937914" cy="2923225"/>
          </a:xfrm>
          <a:custGeom>
            <a:avLst/>
            <a:gdLst/>
            <a:ahLst/>
            <a:cxnLst/>
            <a:rect l="l" t="t" r="r" b="b"/>
            <a:pathLst>
              <a:path w="2937914" h="2923225">
                <a:moveTo>
                  <a:pt x="0" y="0"/>
                </a:moveTo>
                <a:lnTo>
                  <a:pt x="2937914" y="0"/>
                </a:lnTo>
                <a:lnTo>
                  <a:pt x="2937914" y="2923225"/>
                </a:lnTo>
                <a:lnTo>
                  <a:pt x="0" y="2923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8280" y="2086995"/>
            <a:ext cx="9769720" cy="5666438"/>
          </a:xfrm>
          <a:custGeom>
            <a:avLst/>
            <a:gdLst/>
            <a:ahLst/>
            <a:cxnLst/>
            <a:rect l="l" t="t" r="r" b="b"/>
            <a:pathLst>
              <a:path w="9769720" h="5666438">
                <a:moveTo>
                  <a:pt x="0" y="0"/>
                </a:moveTo>
                <a:lnTo>
                  <a:pt x="9769720" y="0"/>
                </a:lnTo>
                <a:lnTo>
                  <a:pt x="9769720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01409"/>
            <a:ext cx="8070692" cy="186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9"/>
              </a:lnSpc>
            </a:pPr>
            <a:r>
              <a:rPr lang="en-US" sz="6810" spc="-7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LITERATURE 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8124" y="3394231"/>
            <a:ext cx="1721284" cy="33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010" spc="-2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Origins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38370" y="3394231"/>
            <a:ext cx="2348843" cy="33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010" spc="-2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Evolution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24" y="4162327"/>
            <a:ext cx="2680698" cy="129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944">
                <a:solidFill>
                  <a:srgbClr val="F6F4F4"/>
                </a:solidFill>
                <a:latin typeface="Roboto"/>
                <a:ea typeface="Roboto"/>
                <a:cs typeface="Roboto"/>
                <a:sym typeface="Roboto"/>
              </a:rPr>
              <a:t>Early anomaly detection relied on rule-based systems and statistical methods.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32527" y="8161293"/>
            <a:ext cx="2688177" cy="33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010" spc="-2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Trends: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32527" y="8627633"/>
            <a:ext cx="3447893" cy="121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421">
                <a:solidFill>
                  <a:srgbClr val="F6F4F4"/>
                </a:solidFill>
                <a:latin typeface="Roboto"/>
                <a:ea typeface="Roboto"/>
                <a:cs typeface="Roboto"/>
                <a:sym typeface="Roboto"/>
              </a:rPr>
              <a:t>Emphasis on scalable, explainable AI models (Alzoubi et al., 2024).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8370" y="3980312"/>
            <a:ext cx="4347617" cy="377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647" lvl="1" indent="-243823" algn="l">
              <a:lnSpc>
                <a:spcPts val="3049"/>
              </a:lnSpc>
              <a:buFont typeface="Arial"/>
              <a:buChar char="•"/>
            </a:pPr>
            <a:r>
              <a:rPr lang="en-US" sz="2258">
                <a:solidFill>
                  <a:srgbClr val="F6F4F4"/>
                </a:solidFill>
                <a:latin typeface="Roboto"/>
                <a:ea typeface="Roboto"/>
                <a:cs typeface="Roboto"/>
                <a:sym typeface="Roboto"/>
              </a:rPr>
              <a:t>Deep learning: Captures complex patterns (Le &amp; Zhang, 2022).</a:t>
            </a:r>
          </a:p>
          <a:p>
            <a:pPr marL="487647" lvl="1" indent="-243823" algn="l">
              <a:lnSpc>
                <a:spcPts val="3049"/>
              </a:lnSpc>
              <a:buFont typeface="Arial"/>
              <a:buChar char="•"/>
            </a:pPr>
            <a:r>
              <a:rPr lang="en-US" sz="2258">
                <a:solidFill>
                  <a:srgbClr val="F6F4F4"/>
                </a:solidFill>
                <a:latin typeface="Roboto"/>
                <a:ea typeface="Roboto"/>
                <a:cs typeface="Roboto"/>
                <a:sym typeface="Roboto"/>
              </a:rPr>
              <a:t>Automated systems: Real-time anomaly detection (Vervaet, 2023).</a:t>
            </a:r>
          </a:p>
          <a:p>
            <a:pPr marL="487647" lvl="1" indent="-243823" algn="l">
              <a:lnSpc>
                <a:spcPts val="3049"/>
              </a:lnSpc>
              <a:buFont typeface="Arial"/>
              <a:buChar char="•"/>
            </a:pPr>
            <a:r>
              <a:rPr lang="en-US" sz="2258">
                <a:solidFill>
                  <a:srgbClr val="F6F4F4"/>
                </a:solidFill>
                <a:latin typeface="Roboto"/>
                <a:ea typeface="Roboto"/>
                <a:cs typeface="Roboto"/>
                <a:sym typeface="Roboto"/>
              </a:rPr>
              <a:t>Unsupervised methods: Sequential and quantitative anomalies (Meng et al., 2022).</a:t>
            </a:r>
          </a:p>
          <a:p>
            <a:pPr algn="l">
              <a:lnSpc>
                <a:spcPts val="3049"/>
              </a:lnSpc>
            </a:pPr>
            <a:endParaRPr lang="en-US" sz="2258">
              <a:solidFill>
                <a:srgbClr val="F6F4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858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26674" y="814354"/>
            <a:ext cx="2952838" cy="4329146"/>
          </a:xfrm>
          <a:custGeom>
            <a:avLst/>
            <a:gdLst/>
            <a:ahLst/>
            <a:cxnLst/>
            <a:rect l="l" t="t" r="r" b="b"/>
            <a:pathLst>
              <a:path w="2952838" h="4329146">
                <a:moveTo>
                  <a:pt x="0" y="0"/>
                </a:moveTo>
                <a:lnTo>
                  <a:pt x="2952838" y="0"/>
                </a:lnTo>
                <a:lnTo>
                  <a:pt x="2952838" y="4329146"/>
                </a:lnTo>
                <a:lnTo>
                  <a:pt x="0" y="432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3371" y="5528885"/>
            <a:ext cx="11301259" cy="3729415"/>
          </a:xfrm>
          <a:custGeom>
            <a:avLst/>
            <a:gdLst/>
            <a:ahLst/>
            <a:cxnLst/>
            <a:rect l="l" t="t" r="r" b="b"/>
            <a:pathLst>
              <a:path w="11301259" h="3729415">
                <a:moveTo>
                  <a:pt x="0" y="0"/>
                </a:moveTo>
                <a:lnTo>
                  <a:pt x="11301258" y="0"/>
                </a:lnTo>
                <a:lnTo>
                  <a:pt x="11301258" y="3729415"/>
                </a:lnTo>
                <a:lnTo>
                  <a:pt x="0" y="372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4216" y="766729"/>
            <a:ext cx="11350918" cy="70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0"/>
              </a:lnSpc>
            </a:pPr>
            <a:r>
              <a:rPr lang="en-US" sz="435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TECHNICAL DETAILS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4216" y="1762942"/>
            <a:ext cx="3699780" cy="80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Protocols &amp; Standards: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97970" y="1762942"/>
            <a:ext cx="4071908" cy="40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Algorithms: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4216" y="2794747"/>
            <a:ext cx="3699780" cy="84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190" spc="-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 Event Format (CEF), syslog for consistency.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7926" y="2197753"/>
            <a:ext cx="4431997" cy="278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655" lvl="1" indent="-257327" algn="l">
              <a:lnSpc>
                <a:spcPts val="3709"/>
              </a:lnSpc>
              <a:buFont typeface="Arial"/>
              <a:buChar char="•"/>
            </a:pPr>
            <a:r>
              <a:rPr lang="en-US" sz="2383" spc="-3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Autoencoders, One-Class SVM.</a:t>
            </a:r>
          </a:p>
          <a:p>
            <a:pPr marL="514655" lvl="1" indent="-257327" algn="l">
              <a:lnSpc>
                <a:spcPts val="3709"/>
              </a:lnSpc>
              <a:buFont typeface="Arial"/>
              <a:buChar char="•"/>
            </a:pPr>
            <a:r>
              <a:rPr lang="en-US" sz="2383" spc="-3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LSTMs for sequential anomalies.</a:t>
            </a:r>
          </a:p>
          <a:p>
            <a:pPr algn="l">
              <a:lnSpc>
                <a:spcPts val="3709"/>
              </a:lnSpc>
            </a:pPr>
            <a:endParaRPr lang="en-US" sz="2383" spc="-3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709"/>
              </a:lnSpc>
            </a:pPr>
            <a:endParaRPr lang="en-US" sz="2383" spc="-3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4216" y="3856438"/>
            <a:ext cx="4248707" cy="40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4216" y="4421518"/>
            <a:ext cx="5013753" cy="41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190" spc="-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Stop-word removal, tokenization, TF-IDF.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4766" y="1611047"/>
            <a:ext cx="4071908" cy="40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5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INNOVATIONS: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68215" y="2083582"/>
            <a:ext cx="4367150" cy="182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125" lvl="1" indent="-253562" algn="l">
              <a:lnSpc>
                <a:spcPts val="3654"/>
              </a:lnSpc>
              <a:buFont typeface="Arial"/>
              <a:buChar char="•"/>
            </a:pPr>
            <a:r>
              <a:rPr lang="en-US" sz="2348" spc="-3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Federated learning for privacy-preserving detection.</a:t>
            </a:r>
          </a:p>
          <a:p>
            <a:pPr algn="l">
              <a:lnSpc>
                <a:spcPts val="3654"/>
              </a:lnSpc>
            </a:pPr>
            <a:endParaRPr lang="en-US" sz="2348" spc="-3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654"/>
              </a:lnSpc>
            </a:pPr>
            <a:endParaRPr lang="en-US" sz="2348" spc="-3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36014" y="9258300"/>
            <a:ext cx="254687" cy="2546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8138" y="9258300"/>
            <a:ext cx="254687" cy="2546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140263" y="9258300"/>
            <a:ext cx="254687" cy="2546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92387" y="9258300"/>
            <a:ext cx="254687" cy="25468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429005" y="185839"/>
            <a:ext cx="4518267" cy="3716274"/>
          </a:xfrm>
          <a:custGeom>
            <a:avLst/>
            <a:gdLst/>
            <a:ahLst/>
            <a:cxnLst/>
            <a:rect l="l" t="t" r="r" b="b"/>
            <a:pathLst>
              <a:path w="4518267" h="3716274">
                <a:moveTo>
                  <a:pt x="0" y="0"/>
                </a:moveTo>
                <a:lnTo>
                  <a:pt x="4518267" y="0"/>
                </a:lnTo>
                <a:lnTo>
                  <a:pt x="4518267" y="3716275"/>
                </a:lnTo>
                <a:lnTo>
                  <a:pt x="0" y="3716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137536" y="3543532"/>
            <a:ext cx="6898453" cy="6262882"/>
          </a:xfrm>
          <a:custGeom>
            <a:avLst/>
            <a:gdLst/>
            <a:ahLst/>
            <a:cxnLst/>
            <a:rect l="l" t="t" r="r" b="b"/>
            <a:pathLst>
              <a:path w="6898453" h="6262882">
                <a:moveTo>
                  <a:pt x="0" y="0"/>
                </a:moveTo>
                <a:lnTo>
                  <a:pt x="6898453" y="0"/>
                </a:lnTo>
                <a:lnTo>
                  <a:pt x="6898453" y="6262882"/>
                </a:lnTo>
                <a:lnTo>
                  <a:pt x="0" y="626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35" b="-4635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85910" y="1580334"/>
            <a:ext cx="10743905" cy="64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56"/>
              </a:lnSpc>
              <a:spcBef>
                <a:spcPct val="0"/>
              </a:spcBef>
            </a:pPr>
            <a:r>
              <a:rPr lang="en-US" sz="3906" spc="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OBSTACLES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861490"/>
            <a:ext cx="4311205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228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DAILY CHALLENGES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7477" y="2688813"/>
            <a:ext cx="418433" cy="32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</a:pPr>
            <a:r>
              <a:rPr lang="en-US" sz="228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393459"/>
            <a:ext cx="8422223" cy="151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Challenges:</a:t>
            </a:r>
          </a:p>
          <a:p>
            <a:pPr marL="465546" lvl="1" indent="-232773" algn="l">
              <a:lnSpc>
                <a:spcPts val="3018"/>
              </a:lnSpc>
              <a:buFont typeface="Arial"/>
              <a:buChar char="•"/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Unstructured logs require extensive preprocessing.</a:t>
            </a:r>
          </a:p>
          <a:p>
            <a:pPr marL="465546" lvl="1" indent="-232773" algn="l">
              <a:lnSpc>
                <a:spcPts val="3018"/>
              </a:lnSpc>
              <a:buFont typeface="Arial"/>
              <a:buChar char="•"/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 imbalance complicates rare event detection.</a:t>
            </a:r>
          </a:p>
          <a:p>
            <a:pPr algn="l">
              <a:lnSpc>
                <a:spcPts val="3018"/>
              </a:lnSpc>
            </a:pPr>
            <a:endParaRPr lang="en-US" sz="215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4817163"/>
            <a:ext cx="4973710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228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PRIVACY CONCERNS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7477" y="4782043"/>
            <a:ext cx="418433" cy="32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</a:pPr>
            <a:r>
              <a:rPr lang="en-US" sz="228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3223" y="5353083"/>
            <a:ext cx="6581665" cy="75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Sensitive data demands robust privacy techniques like federated learning.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7746" y="6348603"/>
            <a:ext cx="518719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228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COMPUTATIONAL COSTS: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477" y="6348603"/>
            <a:ext cx="418433" cy="32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</a:pPr>
            <a:r>
              <a:rPr lang="en-US" sz="228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3223" y="6884523"/>
            <a:ext cx="5331716" cy="37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Real-time detection is resource-intensive.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7477" y="7763203"/>
            <a:ext cx="41843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</a:pPr>
            <a:r>
              <a:rPr lang="en-US" sz="228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7746" y="7763203"/>
            <a:ext cx="518719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228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EXPLAINABILITY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7746" y="8261023"/>
            <a:ext cx="6581665" cy="37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Black-box models hinder stakeholder trust.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890" y="26445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36014" y="9258300"/>
            <a:ext cx="254687" cy="2546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8138" y="9258300"/>
            <a:ext cx="254687" cy="2546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140263" y="9258300"/>
            <a:ext cx="254687" cy="2546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595D6B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92387" y="9258300"/>
            <a:ext cx="254687" cy="25468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668728" y="-543062"/>
            <a:ext cx="4099451" cy="4589108"/>
          </a:xfrm>
          <a:custGeom>
            <a:avLst/>
            <a:gdLst/>
            <a:ahLst/>
            <a:cxnLst/>
            <a:rect l="l" t="t" r="r" b="b"/>
            <a:pathLst>
              <a:path w="4099451" h="4589108">
                <a:moveTo>
                  <a:pt x="0" y="0"/>
                </a:moveTo>
                <a:lnTo>
                  <a:pt x="4099451" y="0"/>
                </a:lnTo>
                <a:lnTo>
                  <a:pt x="4099451" y="4589108"/>
                </a:lnTo>
                <a:lnTo>
                  <a:pt x="0" y="4589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34511" y="820490"/>
            <a:ext cx="6608397" cy="5671200"/>
          </a:xfrm>
          <a:custGeom>
            <a:avLst/>
            <a:gdLst/>
            <a:ahLst/>
            <a:cxnLst/>
            <a:rect l="l" t="t" r="r" b="b"/>
            <a:pathLst>
              <a:path w="6608397" h="5671200">
                <a:moveTo>
                  <a:pt x="0" y="0"/>
                </a:moveTo>
                <a:lnTo>
                  <a:pt x="6608397" y="0"/>
                </a:lnTo>
                <a:lnTo>
                  <a:pt x="6608397" y="5671201"/>
                </a:lnTo>
                <a:lnTo>
                  <a:pt x="0" y="567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" t="-17647" r="-90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669294" y="6613407"/>
            <a:ext cx="5116906" cy="3540767"/>
          </a:xfrm>
          <a:custGeom>
            <a:avLst/>
            <a:gdLst/>
            <a:ahLst/>
            <a:cxnLst/>
            <a:rect l="l" t="t" r="r" b="b"/>
            <a:pathLst>
              <a:path w="5116906" h="3540767">
                <a:moveTo>
                  <a:pt x="0" y="0"/>
                </a:moveTo>
                <a:lnTo>
                  <a:pt x="5116906" y="0"/>
                </a:lnTo>
                <a:lnTo>
                  <a:pt x="5116906" y="3540767"/>
                </a:lnTo>
                <a:lnTo>
                  <a:pt x="0" y="3540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1" r="-60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669294" y="1012785"/>
            <a:ext cx="10585753" cy="70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4"/>
              </a:lnSpc>
              <a:spcBef>
                <a:spcPct val="0"/>
              </a:spcBef>
            </a:pPr>
            <a:r>
              <a:rPr lang="en-US" sz="4306" spc="3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THE PROMISE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63040" y="3515519"/>
            <a:ext cx="3970200" cy="29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3"/>
              </a:lnSpc>
            </a:pPr>
            <a:r>
              <a:rPr lang="en-US" sz="209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Applications: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0723" y="3475355"/>
            <a:ext cx="2983054" cy="57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3"/>
              </a:lnSpc>
            </a:pPr>
            <a:r>
              <a:rPr lang="en-US" sz="209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SECURITY ENHANCEMENTS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6464" y="3931963"/>
            <a:ext cx="4602315" cy="201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418" lvl="1" indent="-215709" algn="l">
              <a:lnSpc>
                <a:spcPts val="3145"/>
              </a:lnSpc>
              <a:buFont typeface="Arial"/>
              <a:buChar char="•"/>
            </a:pPr>
            <a:r>
              <a:rPr lang="en-US" sz="19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Healthcare: Protects sensitive patient data.</a:t>
            </a:r>
          </a:p>
          <a:p>
            <a:pPr marL="431418" lvl="1" indent="-215709" algn="l">
              <a:lnSpc>
                <a:spcPts val="3145"/>
              </a:lnSpc>
              <a:buFont typeface="Arial"/>
              <a:buChar char="•"/>
            </a:pPr>
            <a:r>
              <a:rPr lang="en-US" sz="19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Industry: Minimizes downtime, boosts productivity.</a:t>
            </a:r>
          </a:p>
          <a:p>
            <a:pPr algn="l">
              <a:lnSpc>
                <a:spcPts val="3774"/>
              </a:lnSpc>
            </a:pPr>
            <a:endParaRPr lang="en-US" sz="199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30723" y="4193957"/>
            <a:ext cx="3755741" cy="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00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 threat detection reduces breaches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86464" y="3456313"/>
            <a:ext cx="776576" cy="41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8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43858" y="3672276"/>
            <a:ext cx="776576" cy="41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8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0997" y="5606613"/>
            <a:ext cx="3476627" cy="29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3"/>
              </a:lnSpc>
            </a:pPr>
            <a:r>
              <a:rPr lang="en-US" sz="209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SOCIETAL IMPACT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0440" y="6053478"/>
            <a:ext cx="4260566" cy="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00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Improves trust in cloud services with privacy-preserving approaches.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2124" y="5488200"/>
            <a:ext cx="776576" cy="41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8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98101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43003" y="4177149"/>
            <a:ext cx="601474" cy="6014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6915" tIns="36915" rIns="36915" bIns="36915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43003" y="6820853"/>
            <a:ext cx="601474" cy="6014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6915" tIns="36915" rIns="36915" bIns="36915" rtlCol="0" anchor="ctr"/>
            <a:lstStyle/>
            <a:p>
              <a:pPr marL="0" lvl="0" indent="0" algn="ctr">
                <a:lnSpc>
                  <a:spcPts val="37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43003" y="5524502"/>
            <a:ext cx="601474" cy="60147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6915" tIns="36915" rIns="36915" bIns="36915" rtlCol="0" anchor="ctr"/>
            <a:lstStyle/>
            <a:p>
              <a:pPr marL="0" lvl="0" indent="0" algn="ctr">
                <a:lnSpc>
                  <a:spcPts val="37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624471" y="6820853"/>
            <a:ext cx="4234584" cy="3985802"/>
          </a:xfrm>
          <a:custGeom>
            <a:avLst/>
            <a:gdLst/>
            <a:ahLst/>
            <a:cxnLst/>
            <a:rect l="l" t="t" r="r" b="b"/>
            <a:pathLst>
              <a:path w="4234584" h="3985802">
                <a:moveTo>
                  <a:pt x="0" y="0"/>
                </a:moveTo>
                <a:lnTo>
                  <a:pt x="4234584" y="0"/>
                </a:lnTo>
                <a:lnTo>
                  <a:pt x="4234584" y="3985802"/>
                </a:lnTo>
                <a:lnTo>
                  <a:pt x="0" y="398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11196" y="-331470"/>
            <a:ext cx="3605553" cy="3132324"/>
          </a:xfrm>
          <a:custGeom>
            <a:avLst/>
            <a:gdLst/>
            <a:ahLst/>
            <a:cxnLst/>
            <a:rect l="l" t="t" r="r" b="b"/>
            <a:pathLst>
              <a:path w="3605553" h="3132324">
                <a:moveTo>
                  <a:pt x="0" y="0"/>
                </a:moveTo>
                <a:lnTo>
                  <a:pt x="3605553" y="0"/>
                </a:lnTo>
                <a:lnTo>
                  <a:pt x="3605553" y="3132325"/>
                </a:lnTo>
                <a:lnTo>
                  <a:pt x="0" y="3132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943003" y="7987787"/>
            <a:ext cx="601474" cy="6014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5D6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6915" tIns="36915" rIns="36915" bIns="36915" rtlCol="0" anchor="ctr"/>
            <a:lstStyle/>
            <a:p>
              <a:pPr marL="0" lvl="0" indent="0" algn="ctr">
                <a:lnSpc>
                  <a:spcPts val="37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441048" y="2998241"/>
            <a:ext cx="6314324" cy="6255469"/>
          </a:xfrm>
          <a:custGeom>
            <a:avLst/>
            <a:gdLst/>
            <a:ahLst/>
            <a:cxnLst/>
            <a:rect l="l" t="t" r="r" b="b"/>
            <a:pathLst>
              <a:path w="6314324" h="6255469">
                <a:moveTo>
                  <a:pt x="0" y="0"/>
                </a:moveTo>
                <a:lnTo>
                  <a:pt x="6314324" y="0"/>
                </a:lnTo>
                <a:lnTo>
                  <a:pt x="6314324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53776" y="1713326"/>
            <a:ext cx="8301596" cy="124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4547" spc="-5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Suggested Course of 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80933" y="4214556"/>
            <a:ext cx="5647976" cy="2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146" spc="-2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Standardize Log Formats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2391" y="4338925"/>
            <a:ext cx="342697" cy="28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956" spc="-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80933" y="4628045"/>
            <a:ext cx="5647976" cy="35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04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Simplify preprocessing and integration.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80933" y="6858259"/>
            <a:ext cx="5647976" cy="58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146" spc="-2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Focus on Lightweight Algorithms: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72391" y="6982628"/>
            <a:ext cx="342697" cy="28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956" spc="-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80933" y="7397482"/>
            <a:ext cx="5647976" cy="35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04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Enable real-time scalability.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80933" y="5561908"/>
            <a:ext cx="5647976" cy="2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146" spc="-2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Adopt Federated Learning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72391" y="5686277"/>
            <a:ext cx="342697" cy="28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956" spc="-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80933" y="5975397"/>
            <a:ext cx="5647976" cy="6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04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Enhance privacy without compromising detection accuracy.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72391" y="8278971"/>
            <a:ext cx="342697" cy="28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956" spc="-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80933" y="7990309"/>
            <a:ext cx="5647976" cy="2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146" spc="-2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INVEST IN TRAINING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80933" y="8367707"/>
            <a:ext cx="5647976" cy="35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04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Equip IT staff with advanced techniques.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161209">
            <a:off x="-360102" y="6572380"/>
            <a:ext cx="3882104" cy="4612433"/>
          </a:xfrm>
          <a:custGeom>
            <a:avLst/>
            <a:gdLst/>
            <a:ahLst/>
            <a:cxnLst/>
            <a:rect l="l" t="t" r="r" b="b"/>
            <a:pathLst>
              <a:path w="3882104" h="4612433">
                <a:moveTo>
                  <a:pt x="0" y="0"/>
                </a:moveTo>
                <a:lnTo>
                  <a:pt x="3882105" y="0"/>
                </a:lnTo>
                <a:lnTo>
                  <a:pt x="3882105" y="4612433"/>
                </a:lnTo>
                <a:lnTo>
                  <a:pt x="0" y="461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82534" y="2535792"/>
            <a:ext cx="6122493" cy="3892809"/>
          </a:xfrm>
          <a:custGeom>
            <a:avLst/>
            <a:gdLst/>
            <a:ahLst/>
            <a:cxnLst/>
            <a:rect l="l" t="t" r="r" b="b"/>
            <a:pathLst>
              <a:path w="6122493" h="3892809">
                <a:moveTo>
                  <a:pt x="0" y="0"/>
                </a:moveTo>
                <a:lnTo>
                  <a:pt x="6122493" y="0"/>
                </a:lnTo>
                <a:lnTo>
                  <a:pt x="6122493" y="3892809"/>
                </a:lnTo>
                <a:lnTo>
                  <a:pt x="0" y="3892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84216" y="1210131"/>
            <a:ext cx="9146652" cy="80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6"/>
              </a:lnSpc>
            </a:pPr>
            <a:r>
              <a:rPr lang="en-US" sz="492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0868" y="1316908"/>
            <a:ext cx="5655603" cy="37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3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TAKEAWAYS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2682" y="1950651"/>
            <a:ext cx="5655603" cy="341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874" lvl="1" indent="-247937" algn="l">
              <a:lnSpc>
                <a:spcPts val="3376"/>
              </a:lnSpc>
              <a:buFont typeface="Arial"/>
              <a:buChar char="•"/>
            </a:pPr>
            <a:r>
              <a:rPr lang="en-US" sz="2296" spc="-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Basic text mining techniques effectively detect anomalies in cloud logs.</a:t>
            </a:r>
          </a:p>
          <a:p>
            <a:pPr marL="495874" lvl="1" indent="-247937" algn="l">
              <a:lnSpc>
                <a:spcPts val="3376"/>
              </a:lnSpc>
              <a:buFont typeface="Arial"/>
              <a:buChar char="•"/>
            </a:pPr>
            <a:r>
              <a:rPr lang="en-US" sz="2296" spc="-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Addressing challenges like data imbalance, privacy, and explainability is critical.</a:t>
            </a:r>
          </a:p>
          <a:p>
            <a:pPr marL="495874" lvl="1" indent="-247937" algn="l">
              <a:lnSpc>
                <a:spcPts val="3376"/>
              </a:lnSpc>
              <a:buFont typeface="Arial"/>
              <a:buChar char="•"/>
            </a:pPr>
            <a:r>
              <a:rPr lang="en-US" sz="2296" spc="-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Collaboration between academia and industry can drive innovative solutions.</a:t>
            </a:r>
          </a:p>
          <a:p>
            <a:pPr algn="l">
              <a:lnSpc>
                <a:spcPts val="3376"/>
              </a:lnSpc>
            </a:pPr>
            <a:endParaRPr lang="en-US" sz="2296" spc="-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30868" y="5338995"/>
            <a:ext cx="5655603" cy="37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3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30868" y="5972679"/>
            <a:ext cx="5944019" cy="84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296" spc="-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Secure, reliable, and trustworthy cloud systems.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8580"/>
            <a:ext cx="18288000" cy="10355580"/>
            <a:chOff x="0" y="0"/>
            <a:chExt cx="4816593" cy="2727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27396"/>
            </a:xfrm>
            <a:custGeom>
              <a:avLst/>
              <a:gdLst/>
              <a:ahLst/>
              <a:cxnLst/>
              <a:rect l="l" t="t" r="r" b="b"/>
              <a:pathLst>
                <a:path w="4816592" h="2727396">
                  <a:moveTo>
                    <a:pt x="0" y="0"/>
                  </a:moveTo>
                  <a:lnTo>
                    <a:pt x="4816592" y="0"/>
                  </a:lnTo>
                  <a:lnTo>
                    <a:pt x="4816592" y="2727396"/>
                  </a:lnTo>
                  <a:lnTo>
                    <a:pt x="0" y="2727396"/>
                  </a:lnTo>
                  <a:close/>
                </a:path>
              </a:pathLst>
            </a:custGeom>
            <a:solidFill>
              <a:srgbClr val="041443">
                <a:alpha val="3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04800"/>
              <a:ext cx="4816593" cy="3032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179048" y="7745411"/>
            <a:ext cx="5387627" cy="4114800"/>
          </a:xfrm>
          <a:custGeom>
            <a:avLst/>
            <a:gdLst/>
            <a:ahLst/>
            <a:cxnLst/>
            <a:rect l="l" t="t" r="r" b="b"/>
            <a:pathLst>
              <a:path w="5387627" h="4114800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59678" y="-507606"/>
            <a:ext cx="3214130" cy="2946694"/>
          </a:xfrm>
          <a:custGeom>
            <a:avLst/>
            <a:gdLst/>
            <a:ahLst/>
            <a:cxnLst/>
            <a:rect l="l" t="t" r="r" b="b"/>
            <a:pathLst>
              <a:path w="3214130" h="2946694">
                <a:moveTo>
                  <a:pt x="0" y="0"/>
                </a:moveTo>
                <a:lnTo>
                  <a:pt x="3214130" y="0"/>
                </a:lnTo>
                <a:lnTo>
                  <a:pt x="3214130" y="2946694"/>
                </a:lnTo>
                <a:lnTo>
                  <a:pt x="0" y="2946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09048" y="2324788"/>
            <a:ext cx="15321143" cy="63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Le, V.-H., &amp; Zhang, H. (2022). Log-Based Anomaly Detection with Deep Learning: How Far Are We? International Conference on Software Engineering (ICSE).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Vervaet, A. (2023). MoniLog: An Automated Log-Based Anomaly Detection System for Cloud Computing Infrastructures. Institut Supérieur d’Électronique de Paris.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Meng, W., Liu, Y., Zhu, Y., Zhang, S., Pei, D., &amp; Liu, Y. (2022). LogAnomaly: Unsupervised Detection of Sequential and Quantitative Anomalies in Unstructured Logs. Proceedings of the International Joint Conference on Artificial Intelligence. 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Goldstein, M., &amp; Uchida, S. (2016). A Comparative Evaluation of Unsupervised Anomaly Detection Algorithms for Multivariate Data. PLOS ONE, 11(4), e0152173. https://doi.org/10.1371/journal.pone.0152173</a:t>
            </a:r>
          </a:p>
          <a:p>
            <a:pPr marL="579138" lvl="1" indent="-289569" algn="l">
              <a:lnSpc>
                <a:spcPts val="4222"/>
              </a:lnSpc>
              <a:buFont typeface="Arial"/>
              <a:buChar char="•"/>
            </a:pPr>
            <a:r>
              <a:rPr lang="en-US" sz="26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Yasarathna, T. L., &amp; Munasinghe, L. (2020). Anomaly Detection in Cloud Network Data. Smart Computing and Systems Engineering. University of Kelaniya, Sri Lanka.</a:t>
            </a:r>
          </a:p>
        </p:txBody>
      </p:sp>
      <p:sp>
        <p:nvSpPr>
          <p:cNvPr id="9" name="Freeform 9"/>
          <p:cNvSpPr/>
          <p:nvPr/>
        </p:nvSpPr>
        <p:spPr>
          <a:xfrm>
            <a:off x="6164382" y="690183"/>
            <a:ext cx="1165398" cy="1082155"/>
          </a:xfrm>
          <a:custGeom>
            <a:avLst/>
            <a:gdLst/>
            <a:ahLst/>
            <a:cxnLst/>
            <a:rect l="l" t="t" r="r" b="b"/>
            <a:pathLst>
              <a:path w="1165398" h="1082155">
                <a:moveTo>
                  <a:pt x="0" y="0"/>
                </a:moveTo>
                <a:lnTo>
                  <a:pt x="1165398" y="0"/>
                </a:lnTo>
                <a:lnTo>
                  <a:pt x="1165398" y="1082155"/>
                </a:lnTo>
                <a:lnTo>
                  <a:pt x="0" y="1082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09048" y="1128552"/>
            <a:ext cx="11289862" cy="64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8"/>
              </a:lnSpc>
            </a:pPr>
            <a:r>
              <a:rPr lang="en-US" sz="4006" spc="-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REFERENCES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792</Words>
  <Application>Microsoft Office PowerPoint</Application>
  <PresentationFormat>Custom</PresentationFormat>
  <Paragraphs>90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Bold</vt:lpstr>
      <vt:lpstr>Mokoto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Cloud Server Logs Using Basic Text Mining</dc:title>
  <cp:lastModifiedBy>Varshitha Yanamala</cp:lastModifiedBy>
  <cp:revision>2</cp:revision>
  <dcterms:created xsi:type="dcterms:W3CDTF">2006-08-16T00:00:00Z</dcterms:created>
  <dcterms:modified xsi:type="dcterms:W3CDTF">2024-11-22T01:46:56Z</dcterms:modified>
  <dc:identifier>DAGXEPtZECc</dc:identifier>
</cp:coreProperties>
</file>